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5" r:id="rId1"/>
  </p:sldMasterIdLst>
  <p:notesMasterIdLst>
    <p:notesMasterId r:id="rId11"/>
  </p:notesMasterIdLst>
  <p:handoutMasterIdLst>
    <p:handoutMasterId r:id="rId12"/>
  </p:handoutMasterIdLst>
  <p:sldIdLst>
    <p:sldId id="284" r:id="rId2"/>
    <p:sldId id="257" r:id="rId3"/>
    <p:sldId id="402" r:id="rId4"/>
    <p:sldId id="406" r:id="rId5"/>
    <p:sldId id="334" r:id="rId6"/>
    <p:sldId id="408" r:id="rId7"/>
    <p:sldId id="410" r:id="rId8"/>
    <p:sldId id="409" r:id="rId9"/>
    <p:sldId id="407"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nformation Technology" initials="IT" lastIdx="9" clrIdx="0"/>
  <p:cmAuthor id="1" name="Rachelle Williams" initials="RW"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5AA7DC"/>
    <a:srgbClr val="2C5D9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3705" autoAdjust="0"/>
  </p:normalViewPr>
  <p:slideViewPr>
    <p:cSldViewPr>
      <p:cViewPr>
        <p:scale>
          <a:sx n="67" d="100"/>
          <a:sy n="67" d="100"/>
        </p:scale>
        <p:origin x="-2916" y="-11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2748"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latin typeface="Arial" charset="0"/>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atin typeface="Arial" charset="0"/>
              </a:defRPr>
            </a:lvl1pPr>
          </a:lstStyle>
          <a:p>
            <a:pPr>
              <a:defRPr/>
            </a:pPr>
            <a:fld id="{E7C72E69-8A30-42FD-A6B1-05ACABCC8DC7}" type="datetimeFigureOut">
              <a:rPr lang="en-US"/>
              <a:pPr>
                <a:defRPr/>
              </a:pPr>
              <a:t>4/27/2010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dirty="0">
                <a:latin typeface="Arial" charset="0"/>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atin typeface="Arial" charset="0"/>
              </a:defRPr>
            </a:lvl1pPr>
          </a:lstStyle>
          <a:p>
            <a:pPr>
              <a:defRPr/>
            </a:pPr>
            <a:fld id="{6696B54C-B42F-43B4-9C29-1C54A5FD5853}"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D840A6C-73A7-464B-BFFC-923D184C2355}" type="datetimeFigureOut">
              <a:rPr lang="en-US"/>
              <a:pPr>
                <a:defRPr/>
              </a:pPr>
              <a:t>4/27/2010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FA924D1-4732-45A2-A430-9CFFC2B7C2A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A924D1-4732-45A2-A430-9CFFC2B7C2AC}" type="slidenum">
              <a:rPr lang="en-US" smtClean="0"/>
              <a:pPr>
                <a:defRPr/>
              </a:pPr>
              <a:t>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A924D1-4732-45A2-A430-9CFFC2B7C2AC}" type="slidenum">
              <a:rPr lang="en-US" smtClean="0"/>
              <a:pPr>
                <a:defRPr/>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A924D1-4732-45A2-A430-9CFFC2B7C2AC}" type="slidenum">
              <a:rPr lang="en-US" smtClean="0"/>
              <a:pPr>
                <a:defRPr/>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A924D1-4732-45A2-A430-9CFFC2B7C2AC}" type="slidenum">
              <a:rPr lang="en-US" smtClean="0"/>
              <a:pPr>
                <a:defRPr/>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A924D1-4732-45A2-A430-9CFFC2B7C2AC}" type="slidenum">
              <a:rPr lang="en-US" smtClean="0"/>
              <a:pPr>
                <a:defRPr/>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13" name="Group 12"/>
          <p:cNvGrpSpPr/>
          <p:nvPr userDrawn="1"/>
        </p:nvGrpSpPr>
        <p:grpSpPr>
          <a:xfrm>
            <a:off x="0" y="0"/>
            <a:ext cx="9144000" cy="6630988"/>
            <a:chOff x="0" y="0"/>
            <a:chExt cx="9144000" cy="6630988"/>
          </a:xfrm>
        </p:grpSpPr>
        <p:pic>
          <p:nvPicPr>
            <p:cNvPr id="10" name="Picture 2" descr="Click to view next slide">
              <a:hlinkClick r:id="" action="ppaction://noaction"/>
            </p:cNvPr>
            <p:cNvPicPr>
              <a:picLocks noChangeAspect="1" noChangeArrowheads="1"/>
            </p:cNvPicPr>
            <p:nvPr/>
          </p:nvPicPr>
          <p:blipFill>
            <a:blip r:embed="rId2" cstate="print"/>
            <a:srcRect b="30232"/>
            <a:stretch>
              <a:fillRect/>
            </a:stretch>
          </p:blipFill>
          <p:spPr bwMode="auto">
            <a:xfrm>
              <a:off x="0" y="0"/>
              <a:ext cx="9144000" cy="6477000"/>
            </a:xfrm>
            <a:prstGeom prst="rect">
              <a:avLst/>
            </a:prstGeom>
            <a:noFill/>
            <a:ln w="9525">
              <a:noFill/>
              <a:miter lim="800000"/>
              <a:headEnd/>
              <a:tailEnd/>
            </a:ln>
          </p:spPr>
        </p:pic>
        <p:cxnSp>
          <p:nvCxnSpPr>
            <p:cNvPr id="11" name="Straight Connector 10"/>
            <p:cNvCxnSpPr/>
            <p:nvPr/>
          </p:nvCxnSpPr>
          <p:spPr>
            <a:xfrm>
              <a:off x="0" y="6629400"/>
              <a:ext cx="9144000" cy="1588"/>
            </a:xfrm>
            <a:prstGeom prst="line">
              <a:avLst/>
            </a:prstGeom>
            <a:ln w="444500" cap="flat">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Date Placeholder 3"/>
          <p:cNvSpPr>
            <a:spLocks noGrp="1"/>
          </p:cNvSpPr>
          <p:nvPr userDrawn="1">
            <p:ph type="dt" sz="half" idx="10"/>
          </p:nvPr>
        </p:nvSpPr>
        <p:spPr/>
        <p:txBody>
          <a:bodyPr/>
          <a:lstStyle>
            <a:lvl1pPr>
              <a:defRPr dirty="0" smtClean="0"/>
            </a:lvl1pPr>
          </a:lstStyle>
          <a:p>
            <a:pPr>
              <a:defRPr/>
            </a:pPr>
            <a:r>
              <a:rPr lang="en-US" dirty="0" smtClean="0"/>
              <a:t>March  2010</a:t>
            </a:r>
            <a:endParaRPr lang="en-US" dirty="0"/>
          </a:p>
        </p:txBody>
      </p:sp>
      <p:sp>
        <p:nvSpPr>
          <p:cNvPr id="7" name="Footer Placeholder 4"/>
          <p:cNvSpPr>
            <a:spLocks noGrp="1"/>
          </p:cNvSpPr>
          <p:nvPr userDrawn="1">
            <p:ph type="ftr" sz="quarter" idx="11"/>
          </p:nvPr>
        </p:nvSpPr>
        <p:spPr/>
        <p:txBody>
          <a:bodyPr/>
          <a:lstStyle>
            <a:lvl1pPr>
              <a:defRPr dirty="0"/>
            </a:lvl1pPr>
          </a:lstStyle>
          <a:p>
            <a:pPr>
              <a:defRPr/>
            </a:pPr>
            <a:r>
              <a:rPr lang="en-US" dirty="0"/>
              <a:t>Investor Relations</a:t>
            </a:r>
          </a:p>
        </p:txBody>
      </p:sp>
      <p:sp>
        <p:nvSpPr>
          <p:cNvPr id="8" name="Slide Number Placeholder 5"/>
          <p:cNvSpPr>
            <a:spLocks noGrp="1"/>
          </p:cNvSpPr>
          <p:nvPr userDrawn="1">
            <p:ph type="sldNum" sz="quarter" idx="12"/>
          </p:nvPr>
        </p:nvSpPr>
        <p:spPr/>
        <p:txBody>
          <a:bodyPr/>
          <a:lstStyle>
            <a:lvl1pPr>
              <a:defRPr sz="1100">
                <a:latin typeface="Book Antiqua" pitchFamily="18" charset="0"/>
              </a:defRPr>
            </a:lvl1pPr>
          </a:lstStyle>
          <a:p>
            <a:pPr>
              <a:defRPr/>
            </a:pPr>
            <a:fld id="{C9B1FABA-7116-450A-94E0-A633C67A479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Book Antiqua"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chemeClr val="tx2"/>
              </a:buClr>
              <a:defRPr sz="2400" baseline="0">
                <a:solidFill>
                  <a:schemeClr val="tx1"/>
                </a:solidFill>
                <a:latin typeface="Book Antiqua" pitchFamily="18" charset="0"/>
              </a:defRPr>
            </a:lvl1pPr>
            <a:lvl2pPr>
              <a:buClr>
                <a:srgbClr val="FFC000"/>
              </a:buClr>
              <a:buFont typeface="Arial" pitchFamily="34" charset="0"/>
              <a:buChar char="•"/>
              <a:defRPr sz="1800" baseline="0">
                <a:solidFill>
                  <a:schemeClr val="tx1"/>
                </a:solidFill>
                <a:latin typeface="Book Antiqua" pitchFamily="18" charset="0"/>
              </a:defRPr>
            </a:lvl2pPr>
            <a:lvl3pPr>
              <a:buClr>
                <a:srgbClr val="0070C0"/>
              </a:buClr>
              <a:buFont typeface="Arial" pitchFamily="34" charset="0"/>
              <a:buChar char="•"/>
              <a:defRPr sz="1800" baseline="0">
                <a:solidFill>
                  <a:schemeClr val="tx1"/>
                </a:solidFill>
                <a:latin typeface="Book Antiqua" pitchFamily="18" charset="0"/>
              </a:defRPr>
            </a:lvl3pPr>
            <a:lvl4pPr>
              <a:buClr>
                <a:schemeClr val="tx1">
                  <a:lumMod val="65000"/>
                  <a:lumOff val="35000"/>
                </a:schemeClr>
              </a:buClr>
              <a:defRPr sz="1800" baseline="0">
                <a:solidFill>
                  <a:schemeClr val="tx1"/>
                </a:solidFill>
                <a:latin typeface="Book Antiqua" pitchFamily="18" charset="0"/>
              </a:defRPr>
            </a:lvl4pPr>
            <a:lvl5pPr>
              <a:defRPr sz="1800" baseline="0">
                <a:solidFill>
                  <a:schemeClr val="tx1"/>
                </a:solidFill>
                <a:latin typeface="Book Antiqu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baseline="0" dirty="0" smtClean="0">
                <a:solidFill>
                  <a:schemeClr val="bg1">
                    <a:lumMod val="65000"/>
                  </a:schemeClr>
                </a:solidFill>
              </a:defRPr>
            </a:lvl1pPr>
          </a:lstStyle>
          <a:p>
            <a:pPr>
              <a:defRPr/>
            </a:pPr>
            <a:r>
              <a:rPr lang="en-US" dirty="0" smtClean="0"/>
              <a:t>March  2010</a:t>
            </a:r>
            <a:endParaRPr lang="en-US" dirty="0"/>
          </a:p>
        </p:txBody>
      </p:sp>
      <p:sp>
        <p:nvSpPr>
          <p:cNvPr id="6" name="Footer Placeholder 4"/>
          <p:cNvSpPr>
            <a:spLocks noGrp="1"/>
          </p:cNvSpPr>
          <p:nvPr>
            <p:ph type="ftr" sz="quarter" idx="11"/>
          </p:nvPr>
        </p:nvSpPr>
        <p:spPr/>
        <p:txBody>
          <a:bodyPr/>
          <a:lstStyle>
            <a:lvl1pPr>
              <a:defRPr baseline="0" dirty="0">
                <a:solidFill>
                  <a:schemeClr val="bg1">
                    <a:lumMod val="65000"/>
                  </a:schemeClr>
                </a:solidFill>
              </a:defRPr>
            </a:lvl1pPr>
          </a:lstStyle>
          <a:p>
            <a:pPr>
              <a:defRPr/>
            </a:pPr>
            <a:r>
              <a:rPr lang="en-US" dirty="0"/>
              <a:t>Investor Relations</a:t>
            </a:r>
          </a:p>
        </p:txBody>
      </p:sp>
      <p:sp>
        <p:nvSpPr>
          <p:cNvPr id="7" name="Slide Number Placeholder 5" hidden="1"/>
          <p:cNvSpPr>
            <a:spLocks noGrp="1"/>
          </p:cNvSpPr>
          <p:nvPr>
            <p:ph type="sldNum" sz="quarter" idx="12"/>
          </p:nvPr>
        </p:nvSpPr>
        <p:spPr/>
        <p:txBody>
          <a:bodyPr/>
          <a:lstStyle>
            <a:lvl1pPr>
              <a:defRPr sz="1200" dirty="0">
                <a:solidFill>
                  <a:schemeClr val="tx2"/>
                </a:solidFill>
                <a:latin typeface="Book Antiqua" pitchFamily="18" charset="0"/>
              </a:defRPr>
            </a:lvl1pPr>
          </a:lstStyle>
          <a:p>
            <a:pPr>
              <a:defRPr/>
            </a:pPr>
            <a:endParaRPr lang="en-US" dirty="0"/>
          </a:p>
        </p:txBody>
      </p:sp>
      <p:sp>
        <p:nvSpPr>
          <p:cNvPr id="9" name="Slide Number Placeholder 5"/>
          <p:cNvSpPr txBox="1">
            <a:spLocks/>
          </p:cNvSpPr>
          <p:nvPr userDrawn="1"/>
        </p:nvSpPr>
        <p:spPr>
          <a:xfrm>
            <a:off x="6629400" y="6324600"/>
            <a:ext cx="2133600" cy="365125"/>
          </a:xfrm>
          <a:prstGeom prst="rect">
            <a:avLst/>
          </a:prstGeom>
        </p:spPr>
        <p:txBody>
          <a:bodyPr vert="horz" lIns="91440" tIns="45720" rIns="91440" bIns="45720" rtlCol="0" anchor="ct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3629777-5865-46E4-8663-65E354B4B1B1}" type="slidenum">
              <a:rPr kumimoji="0" lang="en-US" sz="1200" b="0" i="0" u="none" strike="noStrike" kern="1200" cap="none" spc="0" normalizeH="0" baseline="0" noProof="0" smtClean="0">
                <a:ln>
                  <a:noFill/>
                </a:ln>
                <a:solidFill>
                  <a:schemeClr val="tx1">
                    <a:tint val="75000"/>
                  </a:schemeClr>
                </a:solidFill>
                <a:effectLst/>
                <a:uLnTx/>
                <a:uFillTx/>
                <a:latin typeface="Book Antiqua"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schemeClr val="tx1">
                  <a:tint val="75000"/>
                </a:schemeClr>
              </a:solidFill>
              <a:effectLst/>
              <a:uLnTx/>
              <a:uFillTx/>
              <a:latin typeface="Book Antiqua" pitchFamily="18"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smtClean="0"/>
              <a:t>March  2010</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Investor Relations</a:t>
            </a:r>
          </a:p>
        </p:txBody>
      </p:sp>
      <p:sp>
        <p:nvSpPr>
          <p:cNvPr id="6" name="Slide Number Placeholder 5"/>
          <p:cNvSpPr>
            <a:spLocks noGrp="1"/>
          </p:cNvSpPr>
          <p:nvPr>
            <p:ph type="sldNum" sz="quarter" idx="12"/>
          </p:nvPr>
        </p:nvSpPr>
        <p:spPr/>
        <p:txBody>
          <a:bodyPr/>
          <a:lstStyle>
            <a:lvl1pPr>
              <a:defRPr/>
            </a:lvl1pPr>
          </a:lstStyle>
          <a:p>
            <a:pPr>
              <a:defRPr/>
            </a:pPr>
            <a:fld id="{93629777-5865-46E4-8663-65E354B4B1B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dirty="0" smtClean="0">
                <a:solidFill>
                  <a:schemeClr val="bg1">
                    <a:lumMod val="75000"/>
                  </a:schemeClr>
                </a:solidFill>
              </a:defRPr>
            </a:lvl1pPr>
          </a:lstStyle>
          <a:p>
            <a:pPr>
              <a:defRPr/>
            </a:pPr>
            <a:r>
              <a:rPr lang="en-US" dirty="0" smtClean="0"/>
              <a:t>March  2010</a:t>
            </a:r>
            <a:endParaRPr lang="en-US" dirty="0"/>
          </a:p>
        </p:txBody>
      </p:sp>
      <p:sp>
        <p:nvSpPr>
          <p:cNvPr id="6" name="Slide Number Placeholder 5"/>
          <p:cNvSpPr>
            <a:spLocks noGrp="1"/>
          </p:cNvSpPr>
          <p:nvPr>
            <p:ph type="sldNum" sz="quarter" idx="11"/>
          </p:nvPr>
        </p:nvSpPr>
        <p:spPr/>
        <p:txBody>
          <a:bodyPr/>
          <a:lstStyle>
            <a:lvl1pPr>
              <a:defRPr sz="1200"/>
            </a:lvl1pPr>
          </a:lstStyle>
          <a:p>
            <a:pPr>
              <a:defRPr/>
            </a:pPr>
            <a:fld id="{4F755DBB-2BEE-4323-A6D8-AD0FC3917971}" type="slidenum">
              <a:rPr lang="en-US" smtClean="0"/>
              <a:pPr>
                <a:defRPr/>
              </a:pPr>
              <a:t>‹#›</a:t>
            </a:fld>
            <a:endParaRPr lang="en-US" dirty="0"/>
          </a:p>
        </p:txBody>
      </p:sp>
      <p:sp>
        <p:nvSpPr>
          <p:cNvPr id="7" name="Footer Placeholder 4"/>
          <p:cNvSpPr>
            <a:spLocks noGrp="1"/>
          </p:cNvSpPr>
          <p:nvPr>
            <p:ph type="ftr" sz="quarter" idx="12"/>
          </p:nvPr>
        </p:nvSpPr>
        <p:spPr/>
        <p:txBody>
          <a:bodyPr/>
          <a:lstStyle>
            <a:lvl1pPr>
              <a:defRPr baseline="0" dirty="0">
                <a:solidFill>
                  <a:schemeClr val="bg1">
                    <a:lumMod val="65000"/>
                  </a:schemeClr>
                </a:solidFill>
              </a:defRPr>
            </a:lvl1pPr>
          </a:lstStyle>
          <a:p>
            <a:pPr>
              <a:defRPr/>
            </a:pPr>
            <a:r>
              <a:rPr lang="en-US" dirty="0"/>
              <a:t>Investor Relations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Blank">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ea typeface="ＭＳ Ｐゴシック" pitchFamily="-108" charset="-128"/>
            </a:endParaRPr>
          </a:p>
        </p:txBody>
      </p:sp>
      <p:sp>
        <p:nvSpPr>
          <p:cNvPr id="5" name="Rectangle 4"/>
          <p:cNvSpPr/>
          <p:nvPr userDrawn="1"/>
        </p:nvSpPr>
        <p:spPr>
          <a:xfrm>
            <a:off x="457200" y="1066800"/>
            <a:ext cx="8229600" cy="91440"/>
          </a:xfrm>
          <a:prstGeom prst="rect">
            <a:avLst/>
          </a:prstGeom>
          <a:ln>
            <a:noFill/>
          </a:ln>
          <a:effectLst>
            <a:glow rad="63500">
              <a:schemeClr val="accent1">
                <a:satMod val="175000"/>
                <a:alpha val="40000"/>
              </a:schemeClr>
            </a:glow>
            <a:outerShdw blurRad="152400" dist="317500" dir="5400000" sx="90000" sy="-19000" rotWithShape="0">
              <a:prstClr val="black">
                <a:alpha val="15000"/>
              </a:prstClr>
            </a:outerShdw>
            <a:reflection blurRad="6350" stA="50000" endA="300" endPos="55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dirty="0"/>
          </a:p>
        </p:txBody>
      </p:sp>
      <p:sp>
        <p:nvSpPr>
          <p:cNvPr id="9" name="Title 1"/>
          <p:cNvSpPr>
            <a:spLocks noGrp="1"/>
          </p:cNvSpPr>
          <p:nvPr>
            <p:ph type="title"/>
          </p:nvPr>
        </p:nvSpPr>
        <p:spPr>
          <a:xfrm>
            <a:off x="457200" y="228600"/>
            <a:ext cx="8229600" cy="914400"/>
          </a:xfrm>
        </p:spPr>
        <p:txBody>
          <a:bodyPr/>
          <a:lstStyle/>
          <a:p>
            <a:r>
              <a:rPr lang="en-US" dirty="0" smtClean="0"/>
              <a:t>Click to edit Master title style</a:t>
            </a:r>
            <a:endParaRPr lang="en-US" dirty="0"/>
          </a:p>
        </p:txBody>
      </p:sp>
      <p:sp>
        <p:nvSpPr>
          <p:cNvPr id="10" name="Content Placeholder 7"/>
          <p:cNvSpPr>
            <a:spLocks noGrp="1"/>
          </p:cNvSpPr>
          <p:nvPr>
            <p:ph sz="quarter" idx="1"/>
          </p:nvPr>
        </p:nvSpPr>
        <p:spPr>
          <a:xfrm>
            <a:off x="457200" y="1219200"/>
            <a:ext cx="8229600" cy="4937760"/>
          </a:xfrm>
        </p:spPr>
        <p:txBody>
          <a:bodyPr/>
          <a:lstStyle>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1"/>
          <p:cNvSpPr>
            <a:spLocks noGrp="1"/>
          </p:cNvSpPr>
          <p:nvPr>
            <p:ph type="dt" sz="half" idx="10"/>
          </p:nvPr>
        </p:nvSpPr>
        <p:spPr/>
        <p:txBody>
          <a:bodyPr/>
          <a:lstStyle>
            <a:lvl1pPr>
              <a:defRPr baseline="0">
                <a:latin typeface="Book Antiqua" pitchFamily="18" charset="0"/>
              </a:defRPr>
            </a:lvl1pPr>
          </a:lstStyle>
          <a:p>
            <a:pPr>
              <a:defRPr/>
            </a:pPr>
            <a:r>
              <a:rPr lang="en-US" dirty="0"/>
              <a:t>February 23, 2010</a:t>
            </a:r>
          </a:p>
        </p:txBody>
      </p:sp>
      <p:sp>
        <p:nvSpPr>
          <p:cNvPr id="7" name="Footer Placeholder 2"/>
          <p:cNvSpPr>
            <a:spLocks noGrp="1"/>
          </p:cNvSpPr>
          <p:nvPr>
            <p:ph type="ftr" sz="quarter" idx="11"/>
          </p:nvPr>
        </p:nvSpPr>
        <p:spPr>
          <a:xfrm>
            <a:off x="3048000" y="6324600"/>
            <a:ext cx="2590800" cy="365125"/>
          </a:xfrm>
        </p:spPr>
        <p:txBody>
          <a:bodyPr/>
          <a:lstStyle>
            <a:lvl1pPr algn="ctr">
              <a:defRPr>
                <a:latin typeface="Book Antiqua" pitchFamily="18" charset="0"/>
              </a:defRPr>
            </a:lvl1pPr>
          </a:lstStyle>
          <a:p>
            <a:pPr>
              <a:defRPr/>
            </a:pPr>
            <a:r>
              <a:rPr lang="en-US" dirty="0"/>
              <a:t>Investor Relations</a:t>
            </a:r>
          </a:p>
        </p:txBody>
      </p:sp>
      <p:sp>
        <p:nvSpPr>
          <p:cNvPr id="8" name="Slide Number Placeholder 3"/>
          <p:cNvSpPr>
            <a:spLocks noGrp="1"/>
          </p:cNvSpPr>
          <p:nvPr>
            <p:ph type="sldNum" sz="quarter" idx="12"/>
          </p:nvPr>
        </p:nvSpPr>
        <p:spPr/>
        <p:txBody>
          <a:bodyPr/>
          <a:lstStyle>
            <a:lvl1pPr>
              <a:defRPr sz="1000">
                <a:latin typeface="Book Antiqua" pitchFamily="18" charset="0"/>
              </a:defRPr>
            </a:lvl1pPr>
          </a:lstStyle>
          <a:p>
            <a:pPr>
              <a:defRPr/>
            </a:pPr>
            <a:fld id="{0C3F9D7E-C017-47C0-90BC-E279DB1F8CF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1"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smtClean="0">
                <a:solidFill>
                  <a:schemeClr val="tx1">
                    <a:tint val="75000"/>
                  </a:schemeClr>
                </a:solidFill>
                <a:latin typeface="Book Antiqua" pitchFamily="18" charset="0"/>
              </a:defRPr>
            </a:lvl1pPr>
          </a:lstStyle>
          <a:p>
            <a:pPr>
              <a:defRPr/>
            </a:pPr>
            <a:r>
              <a:rPr lang="en-US" dirty="0" smtClean="0"/>
              <a:t>March  2010</a:t>
            </a:r>
            <a:endParaRPr lang="en-US" dirty="0"/>
          </a:p>
        </p:txBody>
      </p:sp>
      <p:sp>
        <p:nvSpPr>
          <p:cNvPr id="5" name="Footer Placeholder 4"/>
          <p:cNvSpPr>
            <a:spLocks noGrp="1"/>
          </p:cNvSpPr>
          <p:nvPr>
            <p:ph type="ftr" sz="quarter" idx="3"/>
          </p:nvPr>
        </p:nvSpPr>
        <p:spPr>
          <a:xfrm>
            <a:off x="32766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latin typeface="Book Antiqua" pitchFamily="18" charset="0"/>
              </a:defRPr>
            </a:lvl1pPr>
          </a:lstStyle>
          <a:p>
            <a:pPr>
              <a:defRPr/>
            </a:pPr>
            <a:r>
              <a:rPr lang="en-US" dirty="0"/>
              <a:t>Investor Relations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100">
                <a:solidFill>
                  <a:schemeClr val="tx1">
                    <a:tint val="75000"/>
                  </a:schemeClr>
                </a:solidFill>
                <a:latin typeface="Book Antiqua" pitchFamily="18" charset="0"/>
              </a:defRPr>
            </a:lvl1pPr>
          </a:lstStyle>
          <a:p>
            <a:pPr>
              <a:defRPr/>
            </a:pPr>
            <a:fld id="{E8A383A9-E08F-4925-B70E-566B82FB6832}" type="slidenum">
              <a:rPr lang="en-US" smtClean="0"/>
              <a:pPr>
                <a:defRPr/>
              </a:pPr>
              <a:t>‹#›</a:t>
            </a:fld>
            <a:endParaRPr lang="en-US" dirty="0"/>
          </a:p>
        </p:txBody>
      </p:sp>
      <p:pic>
        <p:nvPicPr>
          <p:cNvPr id="12" name="Picture 2" descr="Click to view next slide">
            <a:hlinkClick r:id="" action="ppaction://noaction"/>
          </p:cNvPr>
          <p:cNvPicPr>
            <a:picLocks noChangeAspect="1" noChangeArrowheads="1"/>
          </p:cNvPicPr>
          <p:nvPr userDrawn="1"/>
        </p:nvPicPr>
        <p:blipFill>
          <a:blip r:embed="rId7" cstate="print"/>
          <a:srcRect r="80000" b="30232"/>
          <a:stretch>
            <a:fillRect/>
          </a:stretch>
        </p:blipFill>
        <p:spPr bwMode="auto">
          <a:xfrm>
            <a:off x="0" y="0"/>
            <a:ext cx="381000" cy="6858000"/>
          </a:xfrm>
          <a:prstGeom prst="rect">
            <a:avLst/>
          </a:prstGeom>
          <a:noFill/>
          <a:ln w="9525">
            <a:noFill/>
            <a:miter lim="800000"/>
            <a:headEnd/>
            <a:tailEnd/>
          </a:ln>
        </p:spPr>
      </p:pic>
      <p:cxnSp>
        <p:nvCxnSpPr>
          <p:cNvPr id="13" name="Straight Connector 12"/>
          <p:cNvCxnSpPr/>
          <p:nvPr userDrawn="1"/>
        </p:nvCxnSpPr>
        <p:spPr>
          <a:xfrm>
            <a:off x="381000" y="1522412"/>
            <a:ext cx="8763000" cy="1588"/>
          </a:xfrm>
          <a:prstGeom prst="line">
            <a:avLst/>
          </a:prstGeom>
          <a:ln w="19050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5" r:id="rId1"/>
    <p:sldLayoutId id="2147483826" r:id="rId2"/>
    <p:sldLayoutId id="2147483824" r:id="rId3"/>
    <p:sldLayoutId id="2147483827" r:id="rId4"/>
    <p:sldLayoutId id="2147483828" r:id="rId5"/>
  </p:sldLayoutIdLst>
  <p:hf sldNum="0" hdr="0"/>
  <p:txStyles>
    <p:titleStyle>
      <a:lvl1pPr algn="l" rtl="0" eaLnBrk="0" fontAlgn="base" hangingPunct="0">
        <a:spcBef>
          <a:spcPct val="0"/>
        </a:spcBef>
        <a:spcAft>
          <a:spcPct val="0"/>
        </a:spcAft>
        <a:defRPr sz="4000" kern="1200">
          <a:solidFill>
            <a:schemeClr val="bg2"/>
          </a:solidFill>
          <a:latin typeface="Book Antiqua" pitchFamily="18" charset="0"/>
          <a:ea typeface="+mj-ea"/>
          <a:cs typeface="+mj-cs"/>
        </a:defRPr>
      </a:lvl1pPr>
      <a:lvl2pPr algn="l" rtl="0" eaLnBrk="0" fontAlgn="base" hangingPunct="0">
        <a:spcBef>
          <a:spcPct val="0"/>
        </a:spcBef>
        <a:spcAft>
          <a:spcPct val="0"/>
        </a:spcAft>
        <a:defRPr sz="4000">
          <a:solidFill>
            <a:schemeClr val="bg2"/>
          </a:solidFill>
          <a:latin typeface="Book Antiqua" pitchFamily="18" charset="0"/>
        </a:defRPr>
      </a:lvl2pPr>
      <a:lvl3pPr algn="l" rtl="0" eaLnBrk="0" fontAlgn="base" hangingPunct="0">
        <a:spcBef>
          <a:spcPct val="0"/>
        </a:spcBef>
        <a:spcAft>
          <a:spcPct val="0"/>
        </a:spcAft>
        <a:defRPr sz="4000">
          <a:solidFill>
            <a:schemeClr val="bg2"/>
          </a:solidFill>
          <a:latin typeface="Book Antiqua" pitchFamily="18" charset="0"/>
        </a:defRPr>
      </a:lvl3pPr>
      <a:lvl4pPr algn="l" rtl="0" eaLnBrk="0" fontAlgn="base" hangingPunct="0">
        <a:spcBef>
          <a:spcPct val="0"/>
        </a:spcBef>
        <a:spcAft>
          <a:spcPct val="0"/>
        </a:spcAft>
        <a:defRPr sz="4000">
          <a:solidFill>
            <a:schemeClr val="bg2"/>
          </a:solidFill>
          <a:latin typeface="Book Antiqua" pitchFamily="18" charset="0"/>
        </a:defRPr>
      </a:lvl4pPr>
      <a:lvl5pPr algn="l" rtl="0" eaLnBrk="0" fontAlgn="base" hangingPunct="0">
        <a:spcBef>
          <a:spcPct val="0"/>
        </a:spcBef>
        <a:spcAft>
          <a:spcPct val="0"/>
        </a:spcAft>
        <a:defRPr sz="4000">
          <a:solidFill>
            <a:schemeClr val="bg2"/>
          </a:solidFill>
          <a:latin typeface="Book Antiqua" pitchFamily="18" charset="0"/>
        </a:defRPr>
      </a:lvl5pPr>
      <a:lvl6pPr marL="457200" algn="l" rtl="0" fontAlgn="base">
        <a:spcBef>
          <a:spcPct val="0"/>
        </a:spcBef>
        <a:spcAft>
          <a:spcPct val="0"/>
        </a:spcAft>
        <a:defRPr sz="4000">
          <a:solidFill>
            <a:schemeClr val="bg2"/>
          </a:solidFill>
          <a:latin typeface="Book Antiqua" pitchFamily="18" charset="0"/>
        </a:defRPr>
      </a:lvl6pPr>
      <a:lvl7pPr marL="914400" algn="l" rtl="0" fontAlgn="base">
        <a:spcBef>
          <a:spcPct val="0"/>
        </a:spcBef>
        <a:spcAft>
          <a:spcPct val="0"/>
        </a:spcAft>
        <a:defRPr sz="4000">
          <a:solidFill>
            <a:schemeClr val="bg2"/>
          </a:solidFill>
          <a:latin typeface="Book Antiqua" pitchFamily="18" charset="0"/>
        </a:defRPr>
      </a:lvl7pPr>
      <a:lvl8pPr marL="1371600" algn="l" rtl="0" fontAlgn="base">
        <a:spcBef>
          <a:spcPct val="0"/>
        </a:spcBef>
        <a:spcAft>
          <a:spcPct val="0"/>
        </a:spcAft>
        <a:defRPr sz="4000">
          <a:solidFill>
            <a:schemeClr val="bg2"/>
          </a:solidFill>
          <a:latin typeface="Book Antiqua" pitchFamily="18" charset="0"/>
        </a:defRPr>
      </a:lvl8pPr>
      <a:lvl9pPr marL="1828800" algn="l" rtl="0" fontAlgn="base">
        <a:spcBef>
          <a:spcPct val="0"/>
        </a:spcBef>
        <a:spcAft>
          <a:spcPct val="0"/>
        </a:spcAft>
        <a:defRPr sz="4000">
          <a:solidFill>
            <a:schemeClr val="bg2"/>
          </a:solidFill>
          <a:latin typeface="Book Antiqua" pitchFamily="18" charset="0"/>
        </a:defRPr>
      </a:lvl9pPr>
    </p:titleStyle>
    <p:bodyStyle>
      <a:lvl1pPr marL="342900" indent="-342900" algn="l" rtl="0" eaLnBrk="0" fontAlgn="base" hangingPunct="0">
        <a:spcBef>
          <a:spcPct val="20000"/>
        </a:spcBef>
        <a:spcAft>
          <a:spcPct val="0"/>
        </a:spcAft>
        <a:buFont typeface="Arial" pitchFamily="34" charset="0"/>
        <a:buChar char="•"/>
        <a:defRPr sz="2800" kern="1200">
          <a:solidFill>
            <a:srgbClr val="17375E"/>
          </a:solidFill>
          <a:latin typeface="Book Antiqua" pitchFamily="18" charset="0"/>
          <a:ea typeface="+mn-ea"/>
          <a:cs typeface="+mn-cs"/>
        </a:defRPr>
      </a:lvl1pPr>
      <a:lvl2pPr marL="742950" indent="-285750" algn="l" rtl="0" eaLnBrk="0" fontAlgn="base" hangingPunct="0">
        <a:spcBef>
          <a:spcPct val="20000"/>
        </a:spcBef>
        <a:spcAft>
          <a:spcPct val="0"/>
        </a:spcAft>
        <a:buClr>
          <a:srgbClr val="FFC000"/>
        </a:buClr>
        <a:buFont typeface="Arial" pitchFamily="34" charset="0"/>
        <a:buChar char="•"/>
        <a:defRPr sz="2400" kern="1200">
          <a:solidFill>
            <a:srgbClr val="17375E"/>
          </a:solidFill>
          <a:latin typeface="Book Antiqua" pitchFamily="18" charset="0"/>
          <a:ea typeface="+mn-ea"/>
          <a:cs typeface="+mn-cs"/>
        </a:defRPr>
      </a:lvl2pPr>
      <a:lvl3pPr marL="1143000" indent="-228600" algn="l" rtl="0" eaLnBrk="0" fontAlgn="base" hangingPunct="0">
        <a:spcBef>
          <a:spcPct val="20000"/>
        </a:spcBef>
        <a:spcAft>
          <a:spcPct val="0"/>
        </a:spcAft>
        <a:buClr>
          <a:srgbClr val="558ED5"/>
        </a:buClr>
        <a:buFont typeface="Arial" pitchFamily="34" charset="0"/>
        <a:buChar char="•"/>
        <a:defRPr sz="2000" kern="1200">
          <a:solidFill>
            <a:srgbClr val="17375E"/>
          </a:solidFill>
          <a:latin typeface="Book Antiqua" pitchFamily="18" charset="0"/>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17375E"/>
          </a:solidFill>
          <a:latin typeface="Book Antiqua" pitchFamily="18" charset="0"/>
          <a:ea typeface="+mn-ea"/>
          <a:cs typeface="+mn-cs"/>
        </a:defRPr>
      </a:lvl4pPr>
      <a:lvl5pPr marL="2057400" indent="-228600" algn="l" rtl="0" eaLnBrk="0" fontAlgn="base" hangingPunct="0">
        <a:spcBef>
          <a:spcPct val="20000"/>
        </a:spcBef>
        <a:spcAft>
          <a:spcPct val="0"/>
        </a:spcAft>
        <a:buClr>
          <a:srgbClr val="7F7F7F"/>
        </a:buClr>
        <a:buFont typeface="Arial" pitchFamily="34" charset="0"/>
        <a:buChar char="»"/>
        <a:defRPr sz="2000" kern="1200">
          <a:solidFill>
            <a:srgbClr val="17375E"/>
          </a:solidFill>
          <a:latin typeface="Book Antiqu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idx="4294967295"/>
          </p:nvPr>
        </p:nvSpPr>
        <p:spPr>
          <a:xfrm>
            <a:off x="304800" y="533400"/>
            <a:ext cx="8839200" cy="1752600"/>
          </a:xfrm>
        </p:spPr>
        <p:txBody>
          <a:bodyPr/>
          <a:lstStyle/>
          <a:p>
            <a:pPr algn="ctr" eaLnBrk="1" hangingPunct="1"/>
            <a:r>
              <a:rPr lang="en-US" sz="4200" i="1" dirty="0" smtClean="0">
                <a:solidFill>
                  <a:schemeClr val="tx1"/>
                </a:solidFill>
              </a:rPr>
              <a:t>Capital Financing for Energy – Related </a:t>
            </a:r>
            <a:r>
              <a:rPr lang="en-US" sz="4200" i="1" dirty="0" smtClean="0">
                <a:solidFill>
                  <a:schemeClr val="tx1"/>
                </a:solidFill>
              </a:rPr>
              <a:t>Projects</a:t>
            </a:r>
            <a:endParaRPr lang="en-US" sz="4200" i="1" dirty="0" smtClean="0">
              <a:solidFill>
                <a:schemeClr val="tx1"/>
              </a:solidFill>
            </a:endParaRPr>
          </a:p>
        </p:txBody>
      </p:sp>
      <p:sp>
        <p:nvSpPr>
          <p:cNvPr id="7171" name="TextBox 2"/>
          <p:cNvSpPr txBox="1">
            <a:spLocks noChangeArrowheads="1"/>
          </p:cNvSpPr>
          <p:nvPr/>
        </p:nvSpPr>
        <p:spPr bwMode="auto">
          <a:xfrm>
            <a:off x="2209800" y="3352800"/>
            <a:ext cx="6934200" cy="830997"/>
          </a:xfrm>
          <a:prstGeom prst="rect">
            <a:avLst/>
          </a:prstGeom>
          <a:noFill/>
          <a:ln w="9525">
            <a:noFill/>
            <a:miter lim="800000"/>
            <a:headEnd/>
            <a:tailEnd/>
          </a:ln>
        </p:spPr>
        <p:txBody>
          <a:bodyPr wrap="square">
            <a:spAutoFit/>
          </a:bodyPr>
          <a:lstStyle/>
          <a:p>
            <a:pPr algn="ctr"/>
            <a:r>
              <a:rPr lang="en-US" sz="2400" i="1" dirty="0" smtClean="0">
                <a:latin typeface="Book Antiqua" pitchFamily="18" charset="0"/>
              </a:rPr>
              <a:t>George Williams, SVP and Chief Operating Officer</a:t>
            </a:r>
          </a:p>
          <a:p>
            <a:pPr algn="ctr"/>
            <a:r>
              <a:rPr lang="en-US" sz="2400" i="1" dirty="0" smtClean="0">
                <a:latin typeface="Book Antiqua" pitchFamily="18" charset="0"/>
              </a:rPr>
              <a:t>El Paso Electric Company</a:t>
            </a:r>
            <a:endParaRPr lang="en-US" sz="2400" i="1" dirty="0">
              <a:latin typeface="Book Antiqua" pitchFamily="18" charset="0"/>
            </a:endParaRPr>
          </a:p>
        </p:txBody>
      </p:sp>
      <p:sp>
        <p:nvSpPr>
          <p:cNvPr id="4" name="TextBox 18"/>
          <p:cNvSpPr txBox="1">
            <a:spLocks noChangeArrowheads="1"/>
          </p:cNvSpPr>
          <p:nvPr/>
        </p:nvSpPr>
        <p:spPr bwMode="auto">
          <a:xfrm>
            <a:off x="5257800" y="4724400"/>
            <a:ext cx="2286000" cy="369332"/>
          </a:xfrm>
          <a:prstGeom prst="rect">
            <a:avLst/>
          </a:prstGeom>
          <a:noFill/>
          <a:ln w="9525">
            <a:noFill/>
            <a:miter lim="800000"/>
            <a:headEnd/>
            <a:tailEnd/>
          </a:ln>
        </p:spPr>
        <p:txBody>
          <a:bodyPr>
            <a:spAutoFit/>
          </a:bodyPr>
          <a:lstStyle/>
          <a:p>
            <a:r>
              <a:rPr lang="en-US" b="1" dirty="0" smtClean="0">
                <a:latin typeface="Book Antiqua" pitchFamily="18" charset="0"/>
              </a:rPr>
              <a:t>May 20, 2010</a:t>
            </a:r>
            <a:endParaRPr lang="en-US" b="1" dirty="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pPr eaLnBrk="1" hangingPunct="1"/>
            <a:r>
              <a:rPr lang="en-US" dirty="0" smtClean="0"/>
              <a:t>El Paso Electric Overview</a:t>
            </a:r>
          </a:p>
        </p:txBody>
      </p:sp>
      <p:pic>
        <p:nvPicPr>
          <p:cNvPr id="1030" name="Picture 30" descr="Territory map for presentations.png"/>
          <p:cNvPicPr>
            <a:picLocks noChangeAspect="1"/>
          </p:cNvPicPr>
          <p:nvPr/>
        </p:nvPicPr>
        <p:blipFill>
          <a:blip r:embed="rId2" cstate="print"/>
          <a:srcRect/>
          <a:stretch>
            <a:fillRect/>
          </a:stretch>
        </p:blipFill>
        <p:spPr bwMode="auto">
          <a:xfrm>
            <a:off x="3048000" y="1676400"/>
            <a:ext cx="6096000" cy="3810000"/>
          </a:xfrm>
          <a:prstGeom prst="rect">
            <a:avLst/>
          </a:prstGeom>
          <a:noFill/>
          <a:ln w="9525">
            <a:noFill/>
            <a:miter lim="800000"/>
            <a:headEnd/>
            <a:tailEnd/>
          </a:ln>
        </p:spPr>
      </p:pic>
      <p:sp>
        <p:nvSpPr>
          <p:cNvPr id="9" name="TextBox 8"/>
          <p:cNvSpPr txBox="1"/>
          <p:nvPr/>
        </p:nvSpPr>
        <p:spPr>
          <a:xfrm>
            <a:off x="457200" y="2133600"/>
            <a:ext cx="2438400" cy="1846659"/>
          </a:xfrm>
          <a:prstGeom prst="rect">
            <a:avLst/>
          </a:prstGeom>
          <a:noFill/>
        </p:spPr>
        <p:txBody>
          <a:bodyPr wrap="square" rtlCol="0">
            <a:spAutoFit/>
          </a:bodyPr>
          <a:lstStyle/>
          <a:p>
            <a:r>
              <a:rPr lang="en-US" b="1" dirty="0" smtClean="0">
                <a:cs typeface="Arial" pitchFamily="34" charset="0"/>
              </a:rPr>
              <a:t>Customers Served:</a:t>
            </a:r>
            <a:endParaRPr lang="en-US" dirty="0" smtClean="0">
              <a:cs typeface="Arial" pitchFamily="34" charset="0"/>
            </a:endParaRPr>
          </a:p>
          <a:p>
            <a:pPr>
              <a:buNone/>
            </a:pPr>
            <a:r>
              <a:rPr lang="en-US" dirty="0" smtClean="0">
                <a:cs typeface="Arial" pitchFamily="34" charset="0"/>
              </a:rPr>
              <a:t>  372,080</a:t>
            </a:r>
          </a:p>
          <a:p>
            <a:pPr>
              <a:buNone/>
            </a:pPr>
            <a:endParaRPr lang="en-US" sz="1200" dirty="0" smtClean="0">
              <a:cs typeface="Arial" pitchFamily="34" charset="0"/>
            </a:endParaRPr>
          </a:p>
          <a:p>
            <a:pPr>
              <a:buNone/>
            </a:pPr>
            <a:endParaRPr lang="en-US" sz="1200" dirty="0" smtClean="0">
              <a:cs typeface="Arial" pitchFamily="34" charset="0"/>
            </a:endParaRPr>
          </a:p>
          <a:p>
            <a:pPr>
              <a:buNone/>
            </a:pPr>
            <a:r>
              <a:rPr lang="en-US" b="1" dirty="0" smtClean="0">
                <a:cs typeface="Arial" pitchFamily="34" charset="0"/>
              </a:rPr>
              <a:t>Size of Service Area </a:t>
            </a:r>
            <a:r>
              <a:rPr lang="en-US" dirty="0" smtClean="0">
                <a:cs typeface="Arial" pitchFamily="34" charset="0"/>
              </a:rPr>
              <a:t>(Texas/New Mexico)  10,000 Sq. Miles</a:t>
            </a:r>
          </a:p>
        </p:txBody>
      </p:sp>
      <p:sp>
        <p:nvSpPr>
          <p:cNvPr id="12" name="TextBox 11"/>
          <p:cNvSpPr txBox="1"/>
          <p:nvPr/>
        </p:nvSpPr>
        <p:spPr>
          <a:xfrm>
            <a:off x="381000" y="4495800"/>
            <a:ext cx="4172937" cy="2031325"/>
          </a:xfrm>
          <a:prstGeom prst="rect">
            <a:avLst/>
          </a:prstGeom>
          <a:noFill/>
        </p:spPr>
        <p:txBody>
          <a:bodyPr wrap="none" rtlCol="0">
            <a:spAutoFit/>
          </a:bodyPr>
          <a:lstStyle/>
          <a:p>
            <a:r>
              <a:rPr lang="en-US" b="1" dirty="0" smtClean="0">
                <a:cs typeface="Arial" pitchFamily="34" charset="0"/>
              </a:rPr>
              <a:t>Energy Mix </a:t>
            </a:r>
            <a:endParaRPr lang="en-US" dirty="0" smtClean="0">
              <a:cs typeface="Arial" pitchFamily="34" charset="0"/>
            </a:endParaRPr>
          </a:p>
          <a:p>
            <a:pPr>
              <a:buNone/>
            </a:pPr>
            <a:r>
              <a:rPr lang="en-US" dirty="0" smtClean="0">
                <a:cs typeface="Arial" pitchFamily="34" charset="0"/>
              </a:rPr>
              <a:t>  Nuclear Fuel ….... 633 MW……..45%</a:t>
            </a:r>
          </a:p>
          <a:p>
            <a:pPr>
              <a:buNone/>
            </a:pPr>
            <a:r>
              <a:rPr lang="en-US" dirty="0" smtClean="0">
                <a:cs typeface="Arial" pitchFamily="34" charset="0"/>
              </a:rPr>
              <a:t>  Coal ………………104 MW …...…7%</a:t>
            </a:r>
          </a:p>
          <a:p>
            <a:pPr>
              <a:buNone/>
            </a:pPr>
            <a:r>
              <a:rPr lang="en-US" dirty="0" smtClean="0">
                <a:cs typeface="Arial" pitchFamily="34" charset="0"/>
              </a:rPr>
              <a:t>  Purchased Power …....................26%</a:t>
            </a:r>
          </a:p>
          <a:p>
            <a:pPr>
              <a:buNone/>
            </a:pPr>
            <a:r>
              <a:rPr lang="en-US" dirty="0" smtClean="0">
                <a:cs typeface="Arial" pitchFamily="34" charset="0"/>
              </a:rPr>
              <a:t>  Natural Gas ...........905 MW …...22%</a:t>
            </a:r>
          </a:p>
          <a:p>
            <a:pPr>
              <a:buNone/>
            </a:pPr>
            <a:r>
              <a:rPr lang="en-US" dirty="0" smtClean="0">
                <a:cs typeface="Arial" pitchFamily="34" charset="0"/>
              </a:rPr>
              <a:t>  Wind &amp; Solar………1.5 MW</a:t>
            </a:r>
          </a:p>
          <a:p>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 Paso Electric’s Carbon Footprint</a:t>
            </a:r>
            <a:endParaRPr lang="en-US" dirty="0"/>
          </a:p>
        </p:txBody>
      </p:sp>
      <p:pic>
        <p:nvPicPr>
          <p:cNvPr id="6" name="Picture 1"/>
          <p:cNvPicPr>
            <a:picLocks noChangeArrowheads="1"/>
          </p:cNvPicPr>
          <p:nvPr/>
        </p:nvPicPr>
        <p:blipFill>
          <a:blip r:embed="rId2" cstate="print">
            <a:lum bright="-2000" contrast="5000"/>
          </a:blip>
          <a:srcRect l="-2910" t="-433" r="-459" b="-1129"/>
          <a:stretch>
            <a:fillRect/>
          </a:stretch>
        </p:blipFill>
        <p:spPr bwMode="auto">
          <a:xfrm>
            <a:off x="3048000" y="2057400"/>
            <a:ext cx="2743200" cy="3657600"/>
          </a:xfrm>
          <a:prstGeom prst="rect">
            <a:avLst/>
          </a:prstGeom>
          <a:noFill/>
          <a:ln w="9525">
            <a:noFill/>
            <a:miter lim="800000"/>
            <a:headEnd/>
            <a:tailEnd/>
          </a:ln>
        </p:spPr>
      </p:pic>
      <p:sp>
        <p:nvSpPr>
          <p:cNvPr id="7" name="Content Placeholder 2"/>
          <p:cNvSpPr>
            <a:spLocks noGrp="1"/>
          </p:cNvSpPr>
          <p:nvPr>
            <p:ph idx="1"/>
          </p:nvPr>
        </p:nvSpPr>
        <p:spPr>
          <a:xfrm>
            <a:off x="2057400" y="3048000"/>
            <a:ext cx="4800600" cy="2057400"/>
          </a:xfrm>
        </p:spPr>
        <p:txBody>
          <a:bodyPr/>
          <a:lstStyle/>
          <a:p>
            <a:pPr lvl="0" eaLnBrk="1" hangingPunct="1">
              <a:buNone/>
              <a:defRPr/>
            </a:pPr>
            <a:r>
              <a:rPr lang="en-US" sz="2800" b="1" kern="0" dirty="0" smtClean="0">
                <a:solidFill>
                  <a:schemeClr val="tx1"/>
                </a:solidFill>
              </a:rPr>
              <a:t>EE				0.31</a:t>
            </a:r>
          </a:p>
          <a:p>
            <a:pPr lvl="0" eaLnBrk="1" hangingPunct="1">
              <a:buNone/>
              <a:defRPr/>
            </a:pPr>
            <a:r>
              <a:rPr lang="en-US" sz="2800" b="1" i="1" kern="0" dirty="0" smtClean="0">
                <a:solidFill>
                  <a:schemeClr val="accent1">
                    <a:lumMod val="75000"/>
                  </a:schemeClr>
                </a:solidFill>
              </a:rPr>
              <a:t>			</a:t>
            </a:r>
          </a:p>
          <a:p>
            <a:pPr lvl="0" eaLnBrk="1" hangingPunct="1">
              <a:buNone/>
              <a:defRPr/>
            </a:pPr>
            <a:r>
              <a:rPr lang="en-US" sz="2800" b="1" kern="0" dirty="0" smtClean="0">
                <a:solidFill>
                  <a:schemeClr val="accent1">
                    <a:lumMod val="75000"/>
                  </a:schemeClr>
                </a:solidFill>
              </a:rPr>
              <a:t>National average	0.67</a:t>
            </a:r>
          </a:p>
          <a:p>
            <a:pPr lvl="0" eaLnBrk="1" hangingPunct="1">
              <a:buNone/>
              <a:defRPr/>
            </a:pPr>
            <a:r>
              <a:rPr lang="en-US" sz="2800" b="1" kern="0" dirty="0" smtClean="0">
                <a:solidFill>
                  <a:schemeClr val="accent1">
                    <a:lumMod val="75000"/>
                  </a:schemeClr>
                </a:solidFill>
              </a:rPr>
              <a:t>	</a:t>
            </a:r>
          </a:p>
          <a:p>
            <a:pPr>
              <a:buNone/>
            </a:pPr>
            <a:endParaRPr lang="en-US" b="1" dirty="0"/>
          </a:p>
        </p:txBody>
      </p:sp>
      <p:sp>
        <p:nvSpPr>
          <p:cNvPr id="8" name="Rectangle 7"/>
          <p:cNvSpPr/>
          <p:nvPr/>
        </p:nvSpPr>
        <p:spPr>
          <a:xfrm>
            <a:off x="3810000" y="1676400"/>
            <a:ext cx="877163" cy="461665"/>
          </a:xfrm>
          <a:prstGeom prst="rect">
            <a:avLst/>
          </a:prstGeom>
        </p:spPr>
        <p:txBody>
          <a:bodyPr wrap="none">
            <a:spAutoFit/>
          </a:bodyPr>
          <a:lstStyle/>
          <a:p>
            <a:pPr marL="342900" lvl="0" indent="-342900">
              <a:spcBef>
                <a:spcPct val="20000"/>
              </a:spcBef>
              <a:defRPr/>
            </a:pPr>
            <a:r>
              <a:rPr lang="en-US" sz="2400" b="1" kern="0" dirty="0" smtClean="0">
                <a:latin typeface="Book Antiqua" pitchFamily="18" charset="0"/>
              </a:rPr>
              <a:t>2008</a:t>
            </a:r>
            <a:r>
              <a:rPr lang="en-US" sz="2400" kern="0" dirty="0" smtClean="0">
                <a:effectLst>
                  <a:outerShdw blurRad="38100" dist="38100" dir="2700000" algn="tl">
                    <a:srgbClr val="C0C0C0"/>
                  </a:outerShdw>
                </a:effectLst>
                <a:latin typeface="Book Antiqua" pitchFamily="18" charset="0"/>
              </a:rPr>
              <a:t> </a:t>
            </a:r>
            <a:endParaRPr lang="en-US" sz="2400" b="1" kern="0" dirty="0" smtClean="0">
              <a:effectLst>
                <a:outerShdw blurRad="38100" dist="38100" dir="2700000" algn="tl">
                  <a:srgbClr val="C0C0C0"/>
                </a:outerShdw>
              </a:effectLst>
              <a:latin typeface="Book Antiqua" pitchFamily="18" charset="0"/>
            </a:endParaRPr>
          </a:p>
        </p:txBody>
      </p:sp>
      <p:sp>
        <p:nvSpPr>
          <p:cNvPr id="9" name="TextBox 8"/>
          <p:cNvSpPr txBox="1"/>
          <p:nvPr/>
        </p:nvSpPr>
        <p:spPr>
          <a:xfrm>
            <a:off x="838200" y="5370493"/>
            <a:ext cx="7696200" cy="954107"/>
          </a:xfrm>
          <a:prstGeom prst="rect">
            <a:avLst/>
          </a:prstGeom>
          <a:noFill/>
        </p:spPr>
        <p:txBody>
          <a:bodyPr wrap="square" rtlCol="0">
            <a:spAutoFit/>
          </a:bodyPr>
          <a:lstStyle/>
          <a:p>
            <a:r>
              <a:rPr lang="en-US" sz="1400" dirty="0" smtClean="0">
                <a:latin typeface="Book Antiqua" pitchFamily="18" charset="0"/>
              </a:rPr>
              <a:t>Source:  El Paso Electric’s (“EE”) carbon footprint rate was calculated from information based in its 2008 10K filing and from eGRID – a source of environmental data for U.S. electric power plants that is issued by the Environmental Protection Agency. The national average rate was obtained from the Carbon Monitoring for Action website  (www.carma.org).</a:t>
            </a:r>
            <a:endParaRPr lang="en-US" sz="1400" dirty="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Electric Utility Business Models</a:t>
            </a:r>
          </a:p>
        </p:txBody>
      </p:sp>
      <p:sp>
        <p:nvSpPr>
          <p:cNvPr id="8195" name="Content Placeholder 2"/>
          <p:cNvSpPr>
            <a:spLocks noGrp="1"/>
          </p:cNvSpPr>
          <p:nvPr>
            <p:ph idx="1"/>
          </p:nvPr>
        </p:nvSpPr>
        <p:spPr>
          <a:xfrm>
            <a:off x="457200" y="1905000"/>
            <a:ext cx="8458200" cy="4525963"/>
          </a:xfrm>
        </p:spPr>
        <p:txBody>
          <a:bodyPr/>
          <a:lstStyle/>
          <a:p>
            <a:pPr>
              <a:defRPr/>
            </a:pPr>
            <a:r>
              <a:rPr lang="en-US" sz="2800" dirty="0" smtClean="0"/>
              <a:t>Regulated Business Mod</a:t>
            </a:r>
            <a:r>
              <a:rPr lang="en-US" dirty="0" smtClean="0"/>
              <a:t>el</a:t>
            </a:r>
          </a:p>
          <a:p>
            <a:pPr>
              <a:buNone/>
              <a:defRPr/>
            </a:pPr>
            <a:endParaRPr lang="en-US" sz="800" dirty="0" smtClean="0"/>
          </a:p>
          <a:p>
            <a:pPr>
              <a:defRPr/>
            </a:pPr>
            <a:r>
              <a:rPr lang="en-US" sz="2800" dirty="0" smtClean="0"/>
              <a:t>Core Business Extensions</a:t>
            </a:r>
          </a:p>
          <a:p>
            <a:pPr>
              <a:buNone/>
              <a:defRPr/>
            </a:pPr>
            <a:r>
              <a:rPr lang="en-US" sz="2800" dirty="0" smtClean="0"/>
              <a:t>	- Merchant Generation</a:t>
            </a:r>
          </a:p>
          <a:p>
            <a:pPr>
              <a:buNone/>
              <a:defRPr/>
            </a:pPr>
            <a:r>
              <a:rPr lang="en-US" sz="2800" dirty="0" smtClean="0"/>
              <a:t>	- Merchant Transmission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Capital Investment Considerations</a:t>
            </a:r>
          </a:p>
        </p:txBody>
      </p:sp>
      <p:sp>
        <p:nvSpPr>
          <p:cNvPr id="8195" name="Content Placeholder 2"/>
          <p:cNvSpPr>
            <a:spLocks noGrp="1"/>
          </p:cNvSpPr>
          <p:nvPr>
            <p:ph idx="1"/>
          </p:nvPr>
        </p:nvSpPr>
        <p:spPr>
          <a:xfrm>
            <a:off x="457200" y="1828800"/>
            <a:ext cx="8458200" cy="4525963"/>
          </a:xfrm>
        </p:spPr>
        <p:txBody>
          <a:bodyPr/>
          <a:lstStyle/>
          <a:p>
            <a:pPr marL="57150" indent="-57150">
              <a:buFontTx/>
              <a:buNone/>
            </a:pPr>
            <a:r>
              <a:rPr lang="en-US" dirty="0" smtClean="0"/>
              <a:t>Capital investment and analysis assumptions include:</a:t>
            </a:r>
          </a:p>
          <a:p>
            <a:pPr>
              <a:buFontTx/>
              <a:buNone/>
            </a:pPr>
            <a:endParaRPr lang="en-US" sz="800" dirty="0" smtClean="0"/>
          </a:p>
          <a:p>
            <a:r>
              <a:rPr lang="en-US" dirty="0" smtClean="0"/>
              <a:t>Cost of Debt (Interest Rate)</a:t>
            </a:r>
          </a:p>
          <a:p>
            <a:r>
              <a:rPr lang="en-US" dirty="0" smtClean="0"/>
              <a:t>Amortization Schedule</a:t>
            </a:r>
          </a:p>
          <a:p>
            <a:r>
              <a:rPr lang="en-US" dirty="0" smtClean="0"/>
              <a:t>Recourse vs. Non-Recourse Debt</a:t>
            </a:r>
          </a:p>
          <a:p>
            <a:r>
              <a:rPr lang="en-US" dirty="0" smtClean="0"/>
              <a:t>Capital Structure</a:t>
            </a:r>
          </a:p>
          <a:p>
            <a:r>
              <a:rPr lang="en-US" dirty="0" smtClean="0"/>
              <a:t>Cost of Equity</a:t>
            </a:r>
          </a:p>
          <a:p>
            <a:r>
              <a:rPr lang="en-US" dirty="0" smtClean="0"/>
              <a:t>Leasing or Other Specialized Structures (although limited)</a:t>
            </a:r>
          </a:p>
          <a:p>
            <a:r>
              <a:rPr lang="en-US" dirty="0" smtClean="0"/>
              <a:t>Purchase Power Agreements (PPAs) in lieu of generation and technology risk</a:t>
            </a:r>
          </a:p>
          <a:p>
            <a:pPr>
              <a:buNone/>
              <a:defRPr/>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Renewable Generation Limitations</a:t>
            </a:r>
          </a:p>
        </p:txBody>
      </p:sp>
      <p:sp>
        <p:nvSpPr>
          <p:cNvPr id="8195" name="Content Placeholder 2"/>
          <p:cNvSpPr>
            <a:spLocks noGrp="1"/>
          </p:cNvSpPr>
          <p:nvPr>
            <p:ph idx="1"/>
          </p:nvPr>
        </p:nvSpPr>
        <p:spPr>
          <a:xfrm>
            <a:off x="457200" y="1828800"/>
            <a:ext cx="8458200" cy="4525963"/>
          </a:xfrm>
        </p:spPr>
        <p:txBody>
          <a:bodyPr/>
          <a:lstStyle/>
          <a:p>
            <a:pPr>
              <a:defRPr/>
            </a:pPr>
            <a:r>
              <a:rPr lang="en-US" dirty="0" smtClean="0"/>
              <a:t>Firm Capacity (wind does not always blow and sun does not always shine)</a:t>
            </a:r>
          </a:p>
          <a:p>
            <a:pPr>
              <a:buNone/>
              <a:defRPr/>
            </a:pPr>
            <a:endParaRPr lang="en-US" sz="800" dirty="0" smtClean="0"/>
          </a:p>
          <a:p>
            <a:pPr>
              <a:defRPr/>
            </a:pPr>
            <a:r>
              <a:rPr lang="en-US" dirty="0" smtClean="0"/>
              <a:t>Cost (and recovery)</a:t>
            </a:r>
          </a:p>
          <a:p>
            <a:pPr>
              <a:buNone/>
              <a:defRPr/>
            </a:pPr>
            <a:endParaRPr lang="en-US" sz="800" dirty="0" smtClean="0"/>
          </a:p>
          <a:p>
            <a:pPr>
              <a:defRPr/>
            </a:pPr>
            <a:r>
              <a:rPr lang="en-US" dirty="0" smtClean="0"/>
              <a:t>Technology</a:t>
            </a:r>
          </a:p>
          <a:p>
            <a:pPr>
              <a:buNone/>
              <a:defRPr/>
            </a:pPr>
            <a:endParaRPr lang="en-US" sz="800" dirty="0" smtClean="0"/>
          </a:p>
          <a:p>
            <a:pPr>
              <a:defRPr/>
            </a:pPr>
            <a:r>
              <a:rPr lang="en-US" dirty="0" smtClean="0"/>
              <a:t>Economical Transmission Interconnections</a:t>
            </a:r>
          </a:p>
          <a:p>
            <a:pPr>
              <a:buNone/>
              <a:defRPr/>
            </a:pPr>
            <a:endParaRPr lang="en-US" sz="800" dirty="0" smtClean="0"/>
          </a:p>
          <a:p>
            <a:pPr>
              <a:buNone/>
              <a:defRPr/>
            </a:pPr>
            <a:endParaRPr lang="en-US" sz="800" dirty="0" smtClean="0"/>
          </a:p>
          <a:p>
            <a:pPr>
              <a:defRPr/>
            </a:pPr>
            <a:r>
              <a:rPr lang="en-US" dirty="0" smtClean="0"/>
              <a:t>Economical Storage (i.e., batteries)	</a:t>
            </a:r>
          </a:p>
          <a:p>
            <a:pPr>
              <a:buNone/>
              <a:defRPr/>
            </a:pPr>
            <a:endParaRPr lang="en-US" sz="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PPA Considerations	</a:t>
            </a:r>
          </a:p>
        </p:txBody>
      </p:sp>
      <p:sp>
        <p:nvSpPr>
          <p:cNvPr id="8195" name="Content Placeholder 2"/>
          <p:cNvSpPr>
            <a:spLocks noGrp="1"/>
          </p:cNvSpPr>
          <p:nvPr>
            <p:ph idx="1"/>
          </p:nvPr>
        </p:nvSpPr>
        <p:spPr>
          <a:xfrm>
            <a:off x="457200" y="1828800"/>
            <a:ext cx="8458200" cy="4525963"/>
          </a:xfrm>
        </p:spPr>
        <p:txBody>
          <a:bodyPr/>
          <a:lstStyle/>
          <a:p>
            <a:pPr>
              <a:defRPr/>
            </a:pPr>
            <a:r>
              <a:rPr lang="en-US" dirty="0" smtClean="0"/>
              <a:t>History of Technology (performance) where risk is also shifted to Seller</a:t>
            </a:r>
          </a:p>
          <a:p>
            <a:pPr>
              <a:defRPr/>
            </a:pPr>
            <a:r>
              <a:rPr lang="en-US" dirty="0" smtClean="0"/>
              <a:t>Risk technology transference</a:t>
            </a:r>
          </a:p>
          <a:p>
            <a:pPr>
              <a:defRPr/>
            </a:pPr>
            <a:endParaRPr lang="en-US" sz="800" dirty="0" smtClean="0"/>
          </a:p>
          <a:p>
            <a:pPr>
              <a:defRPr/>
            </a:pPr>
            <a:r>
              <a:rPr lang="en-US" dirty="0" smtClean="0"/>
              <a:t>Performance and reputation of Seller</a:t>
            </a:r>
          </a:p>
          <a:p>
            <a:pPr>
              <a:buNone/>
              <a:defRPr/>
            </a:pPr>
            <a:endParaRPr lang="en-US" sz="800" dirty="0" smtClean="0"/>
          </a:p>
          <a:p>
            <a:pPr>
              <a:defRPr/>
            </a:pPr>
            <a:r>
              <a:rPr lang="en-US" dirty="0" smtClean="0"/>
              <a:t>Cost (and recovery)</a:t>
            </a:r>
          </a:p>
          <a:p>
            <a:pPr>
              <a:buNone/>
              <a:defRPr/>
            </a:pPr>
            <a:endParaRPr lang="en-US" sz="800" dirty="0" smtClean="0"/>
          </a:p>
          <a:p>
            <a:pPr>
              <a:defRPr/>
            </a:pPr>
            <a:r>
              <a:rPr lang="en-US" dirty="0" smtClean="0"/>
              <a:t>Availability of facility</a:t>
            </a:r>
          </a:p>
          <a:p>
            <a:pPr>
              <a:buNone/>
              <a:defRPr/>
            </a:pPr>
            <a:endParaRPr lang="en-US" sz="800" dirty="0" smtClean="0"/>
          </a:p>
          <a:p>
            <a:pPr>
              <a:defRPr/>
            </a:pPr>
            <a:r>
              <a:rPr lang="en-US" dirty="0" smtClean="0"/>
              <a:t>Structure if special purpose entity utilized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Business Model</a:t>
            </a:r>
          </a:p>
        </p:txBody>
      </p:sp>
      <p:sp>
        <p:nvSpPr>
          <p:cNvPr id="8195" name="Content Placeholder 2"/>
          <p:cNvSpPr>
            <a:spLocks noGrp="1"/>
          </p:cNvSpPr>
          <p:nvPr>
            <p:ph idx="1"/>
          </p:nvPr>
        </p:nvSpPr>
        <p:spPr>
          <a:xfrm>
            <a:off x="457200" y="1828800"/>
            <a:ext cx="8458200" cy="4525963"/>
          </a:xfrm>
        </p:spPr>
        <p:txBody>
          <a:bodyPr/>
          <a:lstStyle/>
          <a:p>
            <a:pPr>
              <a:defRPr/>
            </a:pPr>
            <a:r>
              <a:rPr lang="en-US" dirty="0" smtClean="0"/>
              <a:t>Core Business</a:t>
            </a:r>
          </a:p>
          <a:p>
            <a:pPr>
              <a:buNone/>
              <a:defRPr/>
            </a:pPr>
            <a:r>
              <a:rPr lang="en-US" dirty="0" smtClean="0"/>
              <a:t>	- Regulated</a:t>
            </a:r>
          </a:p>
          <a:p>
            <a:pPr>
              <a:buNone/>
              <a:defRPr/>
            </a:pPr>
            <a:r>
              <a:rPr lang="en-US" dirty="0" smtClean="0"/>
              <a:t>	- Merchant Transmission and Generation</a:t>
            </a:r>
          </a:p>
          <a:p>
            <a:pPr>
              <a:buNone/>
              <a:defRPr/>
            </a:pPr>
            <a:endParaRPr lang="en-US" sz="800" dirty="0" smtClean="0"/>
          </a:p>
          <a:p>
            <a:pPr>
              <a:defRPr/>
            </a:pPr>
            <a:r>
              <a:rPr lang="en-US" dirty="0" smtClean="0"/>
              <a:t>Technology Challenges</a:t>
            </a:r>
          </a:p>
          <a:p>
            <a:pPr>
              <a:buNone/>
              <a:defRPr/>
            </a:pPr>
            <a:endParaRPr lang="en-US" sz="800" dirty="0" smtClean="0"/>
          </a:p>
          <a:p>
            <a:pPr>
              <a:defRPr/>
            </a:pPr>
            <a:r>
              <a:rPr lang="en-US" dirty="0" smtClean="0"/>
              <a:t>Reasonable Returns</a:t>
            </a:r>
            <a:endParaRPr lang="en-US" sz="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idx="4294967295"/>
          </p:nvPr>
        </p:nvSpPr>
        <p:spPr>
          <a:xfrm>
            <a:off x="457200" y="304800"/>
            <a:ext cx="8839200" cy="1752600"/>
          </a:xfrm>
        </p:spPr>
        <p:txBody>
          <a:bodyPr/>
          <a:lstStyle/>
          <a:p>
            <a:pPr algn="ctr" eaLnBrk="1" hangingPunct="1"/>
            <a:r>
              <a:rPr lang="en-US" sz="4200" i="1" dirty="0" smtClean="0">
                <a:solidFill>
                  <a:schemeClr val="tx1"/>
                </a:solidFill>
              </a:rPr>
              <a:t>Capital Financing for Energy – Related Business: Profit Business Model</a:t>
            </a:r>
          </a:p>
        </p:txBody>
      </p:sp>
      <p:sp>
        <p:nvSpPr>
          <p:cNvPr id="7171" name="TextBox 2"/>
          <p:cNvSpPr txBox="1">
            <a:spLocks noChangeArrowheads="1"/>
          </p:cNvSpPr>
          <p:nvPr/>
        </p:nvSpPr>
        <p:spPr bwMode="auto">
          <a:xfrm>
            <a:off x="2209800" y="3352800"/>
            <a:ext cx="6934200" cy="830997"/>
          </a:xfrm>
          <a:prstGeom prst="rect">
            <a:avLst/>
          </a:prstGeom>
          <a:noFill/>
          <a:ln w="9525">
            <a:noFill/>
            <a:miter lim="800000"/>
            <a:headEnd/>
            <a:tailEnd/>
          </a:ln>
        </p:spPr>
        <p:txBody>
          <a:bodyPr wrap="square">
            <a:spAutoFit/>
          </a:bodyPr>
          <a:lstStyle/>
          <a:p>
            <a:pPr algn="ctr"/>
            <a:r>
              <a:rPr lang="en-US" sz="2400" i="1" dirty="0" smtClean="0">
                <a:latin typeface="Book Antiqua" pitchFamily="18" charset="0"/>
              </a:rPr>
              <a:t>George Williams, SVP and Chief Operating Officer</a:t>
            </a:r>
          </a:p>
          <a:p>
            <a:pPr algn="ctr"/>
            <a:r>
              <a:rPr lang="en-US" sz="2400" i="1" dirty="0" smtClean="0">
                <a:latin typeface="Book Antiqua" pitchFamily="18" charset="0"/>
              </a:rPr>
              <a:t>El Paso Electric Company</a:t>
            </a:r>
            <a:endParaRPr lang="en-US" sz="2400" i="1" dirty="0">
              <a:latin typeface="Book Antiqua" pitchFamily="18" charset="0"/>
            </a:endParaRPr>
          </a:p>
        </p:txBody>
      </p:sp>
      <p:sp>
        <p:nvSpPr>
          <p:cNvPr id="4" name="TextBox 18"/>
          <p:cNvSpPr txBox="1">
            <a:spLocks noChangeArrowheads="1"/>
          </p:cNvSpPr>
          <p:nvPr/>
        </p:nvSpPr>
        <p:spPr bwMode="auto">
          <a:xfrm>
            <a:off x="6096000" y="4648200"/>
            <a:ext cx="2286000" cy="369332"/>
          </a:xfrm>
          <a:prstGeom prst="rect">
            <a:avLst/>
          </a:prstGeom>
          <a:noFill/>
          <a:ln w="9525">
            <a:noFill/>
            <a:miter lim="800000"/>
            <a:headEnd/>
            <a:tailEnd/>
          </a:ln>
        </p:spPr>
        <p:txBody>
          <a:bodyPr>
            <a:spAutoFit/>
          </a:bodyPr>
          <a:lstStyle/>
          <a:p>
            <a:r>
              <a:rPr lang="en-US" b="1" dirty="0" smtClean="0">
                <a:latin typeface="Book Antiqua" pitchFamily="18" charset="0"/>
              </a:rPr>
              <a:t>May 20, 2010</a:t>
            </a:r>
            <a:endParaRPr lang="en-US" b="1" dirty="0">
              <a:latin typeface="Book Antiqua"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8226</TotalTime>
  <Words>321</Words>
  <Application>Microsoft Office PowerPoint</Application>
  <PresentationFormat>On-screen Show (4:3)</PresentationFormat>
  <Paragraphs>78</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Capital Financing for Energy – Related Projects</vt:lpstr>
      <vt:lpstr>El Paso Electric Overview</vt:lpstr>
      <vt:lpstr>El Paso Electric’s Carbon Footprint</vt:lpstr>
      <vt:lpstr>Electric Utility Business Models</vt:lpstr>
      <vt:lpstr>Capital Investment Considerations</vt:lpstr>
      <vt:lpstr>Renewable Generation Limitations</vt:lpstr>
      <vt:lpstr>PPA Considerations </vt:lpstr>
      <vt:lpstr>Business Model</vt:lpstr>
      <vt:lpstr>Capital Financing for Energy – Related Business: Profit Business Model</vt:lpstr>
    </vt:vector>
  </TitlesOfParts>
  <Company>El Paso Electric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Paso Electric Company</dc:title>
  <dc:creator>NHERRERA</dc:creator>
  <cp:lastModifiedBy>Information Technology</cp:lastModifiedBy>
  <cp:revision>1163</cp:revision>
  <dcterms:created xsi:type="dcterms:W3CDTF">2009-03-06T17:26:54Z</dcterms:created>
  <dcterms:modified xsi:type="dcterms:W3CDTF">2010-04-27T18:22:42Z</dcterms:modified>
</cp:coreProperties>
</file>